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4" r:id="rId1"/>
  </p:sldMasterIdLst>
  <p:sldIdLst>
    <p:sldId id="261" r:id="rId2"/>
    <p:sldId id="256" r:id="rId3"/>
    <p:sldId id="285" r:id="rId4"/>
    <p:sldId id="267" r:id="rId5"/>
    <p:sldId id="286" r:id="rId6"/>
    <p:sldId id="269" r:id="rId7"/>
    <p:sldId id="287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277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6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8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6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28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7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1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34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9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3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86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3B464-1EA7-4209-93E3-EFF2C97F3913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ECC1188-DE3C-45C8-8C32-6E02360B8F8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20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bin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DE598D-939D-41B2-AE63-61141B0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739" y="332526"/>
            <a:ext cx="4603773" cy="300412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85802-A6E8-4340-A72D-500736FEE8FC}"/>
              </a:ext>
            </a:extLst>
          </p:cNvPr>
          <p:cNvSpPr txBox="1"/>
          <p:nvPr/>
        </p:nvSpPr>
        <p:spPr>
          <a:xfrm>
            <a:off x="1916144" y="-548559"/>
            <a:ext cx="8882708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CNN-BASED SUSPICIOUS ACTIVITY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A6400-06B8-4219-84F2-DC576698F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098" y="775400"/>
            <a:ext cx="6400800" cy="1752600"/>
          </a:xfrm>
        </p:spPr>
        <p:txBody>
          <a:bodyPr>
            <a:normAutofit/>
          </a:bodyPr>
          <a:lstStyle/>
          <a:p>
            <a:r>
              <a:rPr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 Deep Learning Approach for Surveillance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D1CDB-8601-40BC-A5A5-A40EB6C8592C}"/>
              </a:ext>
            </a:extLst>
          </p:cNvPr>
          <p:cNvSpPr/>
          <p:nvPr/>
        </p:nvSpPr>
        <p:spPr>
          <a:xfrm>
            <a:off x="3157098" y="1524445"/>
            <a:ext cx="5870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 the guidance of  </a:t>
            </a:r>
            <a:endParaRPr lang="en-IN" b="1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875A5-7E3E-4AC8-8C9A-261FE992498C}"/>
              </a:ext>
            </a:extLst>
          </p:cNvPr>
          <p:cNvSpPr/>
          <p:nvPr/>
        </p:nvSpPr>
        <p:spPr>
          <a:xfrm>
            <a:off x="2814396" y="2139908"/>
            <a:ext cx="7174555" cy="11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SK.ALTHAF HUSSAIN BASHA </a:t>
            </a: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M.Tech., Ph.D.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                                  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 AND 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DECFE1-903C-4C31-AEDF-8AC3A79D02C4}"/>
              </a:ext>
            </a:extLst>
          </p:cNvPr>
          <p:cNvSpPr/>
          <p:nvPr/>
        </p:nvSpPr>
        <p:spPr>
          <a:xfrm>
            <a:off x="1619108" y="3495060"/>
            <a:ext cx="76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SHAIK YASEEN                                                                             21JU1A05J7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85F90F-AA63-4FAA-959B-B8C9F03C2639}"/>
              </a:ext>
            </a:extLst>
          </p:cNvPr>
          <p:cNvSpPr/>
          <p:nvPr/>
        </p:nvSpPr>
        <p:spPr>
          <a:xfrm>
            <a:off x="1619106" y="3937195"/>
            <a:ext cx="7917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KATAKAM YASWANTH                                                              21JU1A05J8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1108EF-5EB4-423B-90B2-C5C0224805AD}"/>
              </a:ext>
            </a:extLst>
          </p:cNvPr>
          <p:cNvSpPr/>
          <p:nvPr/>
        </p:nvSpPr>
        <p:spPr>
          <a:xfrm>
            <a:off x="1595954" y="4390449"/>
            <a:ext cx="774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DEVANDLA VENKATESWARLU                                               22JU5A0505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CE04F-975E-4B29-B64F-6EA092DFD71E}"/>
              </a:ext>
            </a:extLst>
          </p:cNvPr>
          <p:cNvSpPr/>
          <p:nvPr/>
        </p:nvSpPr>
        <p:spPr>
          <a:xfrm>
            <a:off x="1627126" y="4828314"/>
            <a:ext cx="756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THANNEERU VINAY                                                                   21JU1A05J2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45517E-3FD8-4D8F-87F8-433879DD61A9}"/>
              </a:ext>
            </a:extLst>
          </p:cNvPr>
          <p:cNvSpPr/>
          <p:nvPr/>
        </p:nvSpPr>
        <p:spPr>
          <a:xfrm>
            <a:off x="2695858" y="6178256"/>
            <a:ext cx="7649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Lucida Sans Typewriter" panose="020B050903050403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KRISHNA CHAITANYA INSTITUTE OF TECHNOLOGY AND SCIENCES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85569-6520-4C7F-BA91-D9FEDC78A356}"/>
              </a:ext>
            </a:extLst>
          </p:cNvPr>
          <p:cNvSpPr txBox="1"/>
          <p:nvPr/>
        </p:nvSpPr>
        <p:spPr>
          <a:xfrm>
            <a:off x="2993241" y="6451004"/>
            <a:ext cx="83170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(Approved by AICTE, New Delhi &amp; Affiliated To JNTU, KAKINADA, Accredited by NAAC)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962902-ECF3-4B8C-8B71-F3FD40C2353B}"/>
              </a:ext>
            </a:extLst>
          </p:cNvPr>
          <p:cNvCxnSpPr>
            <a:cxnSpLocks/>
          </p:cNvCxnSpPr>
          <p:nvPr/>
        </p:nvCxnSpPr>
        <p:spPr>
          <a:xfrm>
            <a:off x="2695858" y="1280282"/>
            <a:ext cx="788340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6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2E8F3C-440F-44F4-A61E-D3302EACFED1}"/>
              </a:ext>
            </a:extLst>
          </p:cNvPr>
          <p:cNvSpPr txBox="1">
            <a:spLocks/>
          </p:cNvSpPr>
          <p:nvPr/>
        </p:nvSpPr>
        <p:spPr>
          <a:xfrm>
            <a:off x="789432" y="657813"/>
            <a:ext cx="8229600" cy="63527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Implémentation </a:t>
            </a:r>
            <a:r>
              <a:rPr lang="fr-FR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1: Admin Login</a:t>
            </a:r>
            <a:endParaRPr lang="fr-FR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0245102-BF26-49BA-9009-34F57CFAB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56" y="1261591"/>
            <a:ext cx="12451080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Provides secure access to the system for administrators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Admin authentication via username and password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Default credentials: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admin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Password: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admin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Redirects to admin dashboard upon successful login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Prevents unauthorized access to core functionalities like: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the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Uploading and testing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0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0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213698-058B-4626-80C1-C1E9E0BF4B32}"/>
              </a:ext>
            </a:extLst>
          </p:cNvPr>
          <p:cNvSpPr txBox="1">
            <a:spLocks/>
          </p:cNvSpPr>
          <p:nvPr/>
        </p:nvSpPr>
        <p:spPr>
          <a:xfrm>
            <a:off x="764879" y="710239"/>
            <a:ext cx="8229600" cy="5828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2: Video Upload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E22041-FC10-43C4-850E-093338577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71" y="1560696"/>
            <a:ext cx="11380559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User-friendly interface for uploading surveillance videos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Allows selection of video files from local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Supported 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.mp4,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avi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.mov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Uploaded video is processed frame-by-frame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Prepares data for analysis by the CNN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Enables real-time or batch detection of suspicious activity</a:t>
            </a:r>
          </a:p>
        </p:txBody>
      </p:sp>
    </p:spTree>
    <p:extLst>
      <p:ext uri="{BB962C8B-B14F-4D97-AF65-F5344CB8AC3E}">
        <p14:creationId xmlns:p14="http://schemas.microsoft.com/office/powerpoint/2010/main" val="38365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219D2A4-988B-4C25-AE90-CCEEE77EA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17" y="1484521"/>
            <a:ext cx="11905391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 model trained on labeled videos of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Activity classes include: Fight, Fire, Theft, Shooting,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Dataset split: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80%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for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20%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for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learns to extract spatial features from video frames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99%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initiated via “Train CNN Algorithm” option in admin panel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865F09-E798-4C66-8EDB-F3442ABB333D}"/>
              </a:ext>
            </a:extLst>
          </p:cNvPr>
          <p:cNvSpPr txBox="1">
            <a:spLocks/>
          </p:cNvSpPr>
          <p:nvPr/>
        </p:nvSpPr>
        <p:spPr>
          <a:xfrm>
            <a:off x="949610" y="723411"/>
            <a:ext cx="8229600" cy="5789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3: CNN Training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349964-C2A7-4B63-967C-F6AAACFC3161}"/>
              </a:ext>
            </a:extLst>
          </p:cNvPr>
          <p:cNvSpPr txBox="1">
            <a:spLocks/>
          </p:cNvSpPr>
          <p:nvPr/>
        </p:nvSpPr>
        <p:spPr>
          <a:xfrm>
            <a:off x="876638" y="659440"/>
            <a:ext cx="8229600" cy="68907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Implementation </a:t>
            </a:r>
            <a:r>
              <a:rPr lang="en-IN" sz="2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Module 4: Activity Detection </a:t>
            </a:r>
            <a:endParaRPr lang="en-IN" sz="2400" b="1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A4D44CC-91AA-427E-AB81-1D5B30BF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28" y="1600725"/>
            <a:ext cx="1198146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Initiated after model training is complete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Uploaded video is converted into individual frames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Each frame is passed through the trained CNN for analysis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pipeline: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Frame extraction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Preprocessing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 prediction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Display of classification result on video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continues until end of video or manual stop (q key)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Supports live feedback with visual alerts for detected threats</a:t>
            </a:r>
          </a:p>
          <a:p>
            <a:pPr marL="1657350" lvl="3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Designed to work with different video sources and qualities</a:t>
            </a:r>
          </a:p>
        </p:txBody>
      </p:sp>
    </p:spTree>
    <p:extLst>
      <p:ext uri="{BB962C8B-B14F-4D97-AF65-F5344CB8AC3E}">
        <p14:creationId xmlns:p14="http://schemas.microsoft.com/office/powerpoint/2010/main" val="13232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14DBF7-0099-4C61-856C-CEB78B481661}"/>
              </a:ext>
            </a:extLst>
          </p:cNvPr>
          <p:cNvSpPr txBox="1">
            <a:spLocks/>
          </p:cNvSpPr>
          <p:nvPr/>
        </p:nvSpPr>
        <p:spPr>
          <a:xfrm>
            <a:off x="969932" y="661286"/>
            <a:ext cx="8229600" cy="65951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Testing and Validation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744E751-D34E-468F-BF13-1753F9FC4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29" y="1548662"/>
            <a:ext cx="1186616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Dataset Source: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Publicly available surveillance and activity videos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Training Video 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includes labeled clips for each suspicious activity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Activity Classes Used: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Fight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Fire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Burglary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Shooting</a:t>
            </a:r>
          </a:p>
          <a:p>
            <a:pPr marL="3028950" lvl="6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Theft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Videos represent varied environments and angles for robustness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trained on 80% of data, tested on remaining 20%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Aim: Ensure system generalizes well across diverse scenarios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CC02837-7A37-4674-8D16-D8DE3A79C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795" y="1548661"/>
            <a:ext cx="118190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Model 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99%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on test dataset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Evaluation Metrics: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Precision: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High – few false positives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Recall: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High – most suspicious events correctly detected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F1-Score: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Balanced score reflecting strong model performance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Consistent results across different activity classes (Fight, Fire, etc.)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Detection performance remains robust under: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Varying lighting conditions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Different camera angles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Background noise and motion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Demonstrates model reliability for real-time applications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E8D211-4831-49C2-A8EB-9454510062FF}"/>
              </a:ext>
            </a:extLst>
          </p:cNvPr>
          <p:cNvGrpSpPr/>
          <p:nvPr/>
        </p:nvGrpSpPr>
        <p:grpSpPr>
          <a:xfrm>
            <a:off x="247322" y="665132"/>
            <a:ext cx="9236599" cy="6192454"/>
            <a:chOff x="243054" y="665546"/>
            <a:chExt cx="9236599" cy="61924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F8D153-1BA6-4CC3-9C81-E83744E6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54" y="665546"/>
              <a:ext cx="9236599" cy="61924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2E666C-6EC4-4CF6-85F6-F42B589FC2F8}"/>
                </a:ext>
              </a:extLst>
            </p:cNvPr>
            <p:cNvSpPr txBox="1"/>
            <p:nvPr/>
          </p:nvSpPr>
          <p:spPr>
            <a:xfrm>
              <a:off x="1111166" y="1001732"/>
              <a:ext cx="65744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Results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1A7D7-17C4-40C9-8A7C-851D22BA20A6}"/>
                </a:ext>
              </a:extLst>
            </p:cNvPr>
            <p:cNvSpPr txBox="1"/>
            <p:nvPr/>
          </p:nvSpPr>
          <p:spPr>
            <a:xfrm>
              <a:off x="1342665" y="2703603"/>
              <a:ext cx="65744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Garamond" panose="020204040303010108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 run project double click on run.bat file to start web server</a:t>
              </a:r>
              <a:endParaRPr lang="en-IN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D121A-8912-44B8-A37D-93CFA0F7ABE1}"/>
              </a:ext>
            </a:extLst>
          </p:cNvPr>
          <p:cNvGrpSpPr/>
          <p:nvPr/>
        </p:nvGrpSpPr>
        <p:grpSpPr>
          <a:xfrm>
            <a:off x="-1329160" y="70381"/>
            <a:ext cx="15058663" cy="8432157"/>
            <a:chOff x="-1433332" y="-231494"/>
            <a:chExt cx="15058663" cy="84321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625DB3-87FA-45CB-A073-225405B7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1572C5-B614-4950-BADF-C8956061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3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79597 -0.0171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05" y="-85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2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5070A92-E372-4906-A98B-0456BE5D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160" y="0"/>
            <a:ext cx="15058663" cy="84321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261977-2614-46C6-BAD4-D011688FE4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5264" y="1831396"/>
            <a:ext cx="7812912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276B881-0B19-49E1-B2E2-66084063D1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760099"/>
            <a:ext cx="7812911" cy="4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8AEA50E-D349-4D88-962C-54991C94F2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12911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33A700-0817-439E-B97E-EF62AFB042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12911" cy="40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7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B35DFA-8E1B-45EC-9CD7-6AA34798983E}"/>
              </a:ext>
            </a:extLst>
          </p:cNvPr>
          <p:cNvGrpSpPr/>
          <p:nvPr/>
        </p:nvGrpSpPr>
        <p:grpSpPr>
          <a:xfrm>
            <a:off x="-1329160" y="0"/>
            <a:ext cx="15058663" cy="8432157"/>
            <a:chOff x="-1433332" y="-231494"/>
            <a:chExt cx="15058663" cy="8432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070A92-E372-4906-A98B-0456BE5D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332" y="-231494"/>
              <a:ext cx="15058663" cy="8432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FB7A9D-F21B-4A88-9C94-919CEF44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89" y="1586222"/>
              <a:ext cx="7812911" cy="400736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746E73-EFFB-448D-A139-EFE7D59F8D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50761" y="1817716"/>
            <a:ext cx="7832139" cy="400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4ED3E-7900-452F-BECF-D42D47A95B0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250761" y="1817715"/>
            <a:ext cx="7784070" cy="400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83965-DCF1-4A31-9C6A-57F26DC5079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0761" y="1817715"/>
            <a:ext cx="7832139" cy="400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19AB9-6D76-4C82-90B4-17A9EF843C0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258985" y="1765629"/>
            <a:ext cx="7832139" cy="405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D3AF4-84D1-452E-A955-5268D17F376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250761" y="1765628"/>
            <a:ext cx="7812911" cy="4059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B9B1E-C9A6-4EDB-B01B-6F33BEF8235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248285" y="1765627"/>
            <a:ext cx="7851063" cy="405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20B41-1CB1-466E-BAB8-20BEBC4294D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248285" y="1765627"/>
            <a:ext cx="7851063" cy="4059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F934A-1717-41C2-8CC1-1CA941493C90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2258985" y="1765627"/>
            <a:ext cx="7851063" cy="40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21" y="784428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BDAB13-DF18-4287-A3B2-5586B88009AA}"/>
              </a:ext>
            </a:extLst>
          </p:cNvPr>
          <p:cNvSpPr txBox="1">
            <a:spLocks/>
          </p:cNvSpPr>
          <p:nvPr/>
        </p:nvSpPr>
        <p:spPr>
          <a:xfrm>
            <a:off x="3199745" y="833379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9323A8-5456-4A14-A821-53E9C6ACBEA4}"/>
              </a:ext>
            </a:extLst>
          </p:cNvPr>
          <p:cNvSpPr txBox="1">
            <a:spLocks/>
          </p:cNvSpPr>
          <p:nvPr/>
        </p:nvSpPr>
        <p:spPr>
          <a:xfrm>
            <a:off x="3127708" y="1309810"/>
            <a:ext cx="8229600" cy="609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i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Abstract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E16434-8401-4687-846F-7B2D48D1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64" y="1918344"/>
            <a:ext cx="11236788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CNN-based system for real-time detection of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Targets behaviors like unauthorized access, loitering, and aggression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Trained on diverse video datasets to distinguish normal vs. suspicious actions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Achieves high detection accuracy with optimized CNN architecture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Handles varying lighting, camera angles, and environmental noise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Reduces manual monitoring effort and human-related errors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Scalable, adaptable solution for modern surveillance systems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9043E-9B8A-4D53-92D1-738933072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9158" y="1309810"/>
            <a:ext cx="4133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24479 -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7.40741E-7 L -0.82695 -0.0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76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A9CD8F-AD4C-4567-B381-34DBDFAC957B}"/>
              </a:ext>
            </a:extLst>
          </p:cNvPr>
          <p:cNvGrpSpPr/>
          <p:nvPr/>
        </p:nvGrpSpPr>
        <p:grpSpPr>
          <a:xfrm>
            <a:off x="-1433332" y="0"/>
            <a:ext cx="15058663" cy="8432157"/>
            <a:chOff x="-1329160" y="0"/>
            <a:chExt cx="15058663" cy="84321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B35DFA-8E1B-45EC-9CD7-6AA34798983E}"/>
                </a:ext>
              </a:extLst>
            </p:cNvPr>
            <p:cNvGrpSpPr/>
            <p:nvPr/>
          </p:nvGrpSpPr>
          <p:grpSpPr>
            <a:xfrm>
              <a:off x="-1329160" y="0"/>
              <a:ext cx="15058663" cy="8432157"/>
              <a:chOff x="-1433332" y="-231494"/>
              <a:chExt cx="15058663" cy="843215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5070A92-E372-4906-A98B-0456BE5DD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33332" y="-231494"/>
                <a:ext cx="15058663" cy="843215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0FB7A9D-F21B-4A88-9C94-919CEF448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6589" y="1586222"/>
                <a:ext cx="7812911" cy="4007363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94452-D05E-4775-87F8-4C98E90B2DC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269990" y="1817716"/>
              <a:ext cx="7793682" cy="40073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F617BC-EF37-4BD4-9690-147BE2C21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3402" y="658927"/>
            <a:ext cx="9236599" cy="646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8207444-2F26-4E80-9D89-2B93B1B92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141" y="1897674"/>
            <a:ext cx="876306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show promising 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in detecting suspicious activity in areas like surveillance, security, and fraud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are good at learning spatial hierarchies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which is ideal for analyzing images and videos.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They can extract and learn complex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from video data, helping to identify suspicious behavior.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Automatic feature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reduces the need for manual feature engineering.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Useful in dynamic environments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where suspicious activity patterns may vary.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8F02B5-AB22-4673-9744-DADB100DF75A}"/>
              </a:ext>
            </a:extLst>
          </p:cNvPr>
          <p:cNvSpPr txBox="1">
            <a:spLocks/>
          </p:cNvSpPr>
          <p:nvPr/>
        </p:nvSpPr>
        <p:spPr>
          <a:xfrm>
            <a:off x="1816322" y="928466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Conclusion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7E0CF8-8071-4B6C-8077-8EC68F5000F1}"/>
              </a:ext>
            </a:extLst>
          </p:cNvPr>
          <p:cNvSpPr txBox="1">
            <a:spLocks/>
          </p:cNvSpPr>
          <p:nvPr/>
        </p:nvSpPr>
        <p:spPr>
          <a:xfrm>
            <a:off x="1848147" y="983194"/>
            <a:ext cx="8229600" cy="55604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Future Scope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CBB3BE-A357-471E-9D8D-6C5E76F91CB5}"/>
              </a:ext>
            </a:extLst>
          </p:cNvPr>
          <p:cNvSpPr txBox="1"/>
          <p:nvPr/>
        </p:nvSpPr>
        <p:spPr>
          <a:xfrm>
            <a:off x="1878627" y="1831447"/>
            <a:ext cx="9922213" cy="213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Develop lightweight CNN architectures for resource-constrained and edge devices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Enhance interpretability to better understand model decisions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Implement strategies to reduce bias and improve fairness in training datasets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Conduct real-world deployment trials for performance evaluation in live environments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D9993-3124-424C-94EF-2AD2E5A50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840" y="1533726"/>
            <a:ext cx="413385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4DBCC5-D59B-4017-AB94-182597A31FA9}"/>
              </a:ext>
            </a:extLst>
          </p:cNvPr>
          <p:cNvSpPr txBox="1">
            <a:spLocks/>
          </p:cNvSpPr>
          <p:nvPr/>
        </p:nvSpPr>
        <p:spPr>
          <a:xfrm>
            <a:off x="1777478" y="912657"/>
            <a:ext cx="8229600" cy="63477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References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38EEC33-8E54-4556-B3D9-7851EE859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753" y="1824872"/>
            <a:ext cx="12339320" cy="21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Krizhevsky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et al. (2012)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ImageNet with CNNs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Simonyan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&amp; Zisserman (2014)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VGG Networks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He et al. (2016) –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ResNet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: Deep Residual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Kang &amp; Lee (2020)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CNN-based Surveillance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LeCun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et al. (2015) –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Overview of Deep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1B303-BA1E-4742-A614-93C82D7AC2B5}"/>
              </a:ext>
            </a:extLst>
          </p:cNvPr>
          <p:cNvSpPr txBox="1"/>
          <p:nvPr/>
        </p:nvSpPr>
        <p:spPr>
          <a:xfrm flipH="1">
            <a:off x="3876394" y="2282753"/>
            <a:ext cx="7503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YOU✨</a:t>
            </a:r>
          </a:p>
        </p:txBody>
      </p:sp>
    </p:spTree>
    <p:extLst>
      <p:ext uri="{BB962C8B-B14F-4D97-AF65-F5344CB8AC3E}">
        <p14:creationId xmlns:p14="http://schemas.microsoft.com/office/powerpoint/2010/main" val="24128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76 0.00347 L 0.94674 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8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14" y="657895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CF691C-C1C9-4758-80BA-1BCD1066BA90}"/>
              </a:ext>
            </a:extLst>
          </p:cNvPr>
          <p:cNvSpPr txBox="1">
            <a:spLocks/>
          </p:cNvSpPr>
          <p:nvPr/>
        </p:nvSpPr>
        <p:spPr>
          <a:xfrm>
            <a:off x="3047964" y="901137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Literature Survey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49A8BE-E272-41F5-BC0A-0A8C303B7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113" y="1687437"/>
            <a:ext cx="822960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Traditional surveillance depends on manual human monitoring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Relies on basic motion detection and object tracking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Suffers from high false alarms and poor adaptability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Lacks ability to learn and detect new activity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Deep learning, especially CNNs, transformed surveillance systems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automatically extract features from video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enable real-time activity recognition and anomaly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7BBB8-0962-43F6-821A-436F0E4F7FA9}"/>
              </a:ext>
            </a:extLst>
          </p:cNvPr>
          <p:cNvSpPr txBox="1"/>
          <p:nvPr/>
        </p:nvSpPr>
        <p:spPr>
          <a:xfrm>
            <a:off x="3538113" y="2096843"/>
            <a:ext cx="6549229" cy="2130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Key CNN architectures used: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AlexNet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pioneered deep CNNs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VGGNet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deeper layers for better feature precision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– supports very deep networks without performance loss</a:t>
            </a:r>
          </a:p>
          <a:p>
            <a:pPr>
              <a:lnSpc>
                <a:spcPct val="150000"/>
              </a:lnSpc>
            </a:pPr>
            <a:endParaRPr lang="en-IN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68A79-6202-429C-91B3-75104F90B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95" y="1255645"/>
            <a:ext cx="4133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4 L 0.71446 0.0041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16" y="41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-0.19011 -0.0004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929A47-C260-495B-A8E8-8995848C2520}"/>
              </a:ext>
            </a:extLst>
          </p:cNvPr>
          <p:cNvSpPr txBox="1">
            <a:spLocks/>
          </p:cNvSpPr>
          <p:nvPr/>
        </p:nvSpPr>
        <p:spPr>
          <a:xfrm>
            <a:off x="898953" y="803205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EXISTING SYSTEM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21B14E-0984-42F5-9B0B-45E3931EA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88" y="1743481"/>
            <a:ext cx="12570107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Relies on manual observation and traditional computer vision techniques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Human operators monitor multiple camera feeds, leading to fatigue and oversight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Uses basic algorithms like motion detection and object tracking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Depends on predefined rules, making it inflexible for new or unexpected behaviors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Struggles with lighting changes, camera angles, and cluttered backgrounds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Results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high false positives and false negatives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E509-3C20-4177-9834-5C4423683258}"/>
              </a:ext>
            </a:extLst>
          </p:cNvPr>
          <p:cNvSpPr txBox="1"/>
          <p:nvPr/>
        </p:nvSpPr>
        <p:spPr>
          <a:xfrm>
            <a:off x="468388" y="1738721"/>
            <a:ext cx="28519056" cy="296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⚠️ </a:t>
            </a: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Drawbacks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High complexity and resource usage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  <a:b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CNNs need powerful hardware, limiting their use on edge devices or low-resource setups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Training data challenges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  <a:b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CNNs require large, well-</a:t>
            </a:r>
            <a:r>
              <a:rPr lang="en-IN" dirty="0" err="1">
                <a:solidFill>
                  <a:schemeClr val="bg1"/>
                </a:solidFill>
                <a:latin typeface="Garamond" panose="02020404030301010803" pitchFamily="18" charset="0"/>
              </a:rPr>
              <a:t>labeled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 datasets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Gathering and annotating diverse suspicious activity data is time-consuming and difficult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59E8E5-EA80-411D-A496-91E3483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D3F11-1EFC-4602-AC7A-21F0E788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3" y="1255645"/>
            <a:ext cx="4261186" cy="556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A12F36-CC36-4023-A36E-0D1388856E40}"/>
              </a:ext>
            </a:extLst>
          </p:cNvPr>
          <p:cNvSpPr txBox="1">
            <a:spLocks/>
          </p:cNvSpPr>
          <p:nvPr/>
        </p:nvSpPr>
        <p:spPr>
          <a:xfrm>
            <a:off x="746553" y="711200"/>
            <a:ext cx="8229600" cy="62264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PROPOSED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AECC4-7E18-4496-B02B-14DD6C264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1276119"/>
            <a:ext cx="12332310" cy="379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Uses CNNs for automated, real-time suspicious activity detection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Eliminates need for manual monitoring and basic rule-based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Detects behaviors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unauthorized access, loitering, and aggression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Trained on a rich dataset with both normal and suspicious activities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CNNs extract features from video frames to recognize complex behavior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Adapts to challenging environments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advanced preprocessing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Handles lighting variations and different camera angles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Reduces false positives and false negatives significantly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Scalable and updatable with new data to tackle evolving threats</a:t>
            </a:r>
          </a:p>
        </p:txBody>
      </p:sp>
    </p:spTree>
    <p:extLst>
      <p:ext uri="{BB962C8B-B14F-4D97-AF65-F5344CB8AC3E}">
        <p14:creationId xmlns:p14="http://schemas.microsoft.com/office/powerpoint/2010/main" val="35223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1888 0.0011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73959 -0.0032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7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CF691C-C1C9-4758-80BA-1BCD1066BA90}"/>
              </a:ext>
            </a:extLst>
          </p:cNvPr>
          <p:cNvSpPr txBox="1">
            <a:spLocks/>
          </p:cNvSpPr>
          <p:nvPr/>
        </p:nvSpPr>
        <p:spPr>
          <a:xfrm>
            <a:off x="2956524" y="843280"/>
            <a:ext cx="8229600" cy="59008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🌟 </a:t>
            </a:r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ADVANTAGES OF PROPOSED SYSTEM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B341B0-3C76-4BFA-A85E-B37926FD4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524" y="1878874"/>
            <a:ext cx="866470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Improved Accuracy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Accurately detects a wide range of suspicious activities by learning complex patterns from video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Efficient Use of Resources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Optimized CNN architecture ensures faster processing with reduced computational load.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Generalization to New Activities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Capable of recognizing unfamiliar or evolving suspicious behaviors due to deep learning-based adaptability.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042634-CC1A-49FD-866D-F6541D33ECFE}"/>
              </a:ext>
            </a:extLst>
          </p:cNvPr>
          <p:cNvSpPr txBox="1">
            <a:spLocks/>
          </p:cNvSpPr>
          <p:nvPr/>
        </p:nvSpPr>
        <p:spPr>
          <a:xfrm>
            <a:off x="3247973" y="748930"/>
            <a:ext cx="8229600" cy="59219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System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A6DB8-B816-4833-A4D8-00C3EA3E97C9}"/>
              </a:ext>
            </a:extLst>
          </p:cNvPr>
          <p:cNvSpPr txBox="1"/>
          <p:nvPr/>
        </p:nvSpPr>
        <p:spPr>
          <a:xfrm>
            <a:off x="3633306" y="1783820"/>
            <a:ext cx="58866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 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7 Ultimate.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Language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Front-End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Back-End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Django-ORM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Designing			: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Html, </a:t>
            </a:r>
            <a:r>
              <a:rPr lang="en-US" sz="18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Base			:   </a:t>
            </a:r>
            <a:r>
              <a:rPr lang="en-U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(WAMP Server).</a:t>
            </a:r>
            <a:endParaRPr lang="en-IN" sz="1800" dirty="0">
              <a:solidFill>
                <a:schemeClr val="bg1"/>
              </a:solidFill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449B7A-89DC-4F35-A25B-E9428CA08873}"/>
              </a:ext>
            </a:extLst>
          </p:cNvPr>
          <p:cNvSpPr txBox="1">
            <a:spLocks/>
          </p:cNvSpPr>
          <p:nvPr/>
        </p:nvSpPr>
        <p:spPr>
          <a:xfrm>
            <a:off x="3095573" y="1196710"/>
            <a:ext cx="8229600" cy="59219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Software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B87116-25F1-4E84-A88C-C460EC481375}"/>
              </a:ext>
            </a:extLst>
          </p:cNvPr>
          <p:cNvSpPr txBox="1">
            <a:spLocks/>
          </p:cNvSpPr>
          <p:nvPr/>
        </p:nvSpPr>
        <p:spPr>
          <a:xfrm>
            <a:off x="3095573" y="1182261"/>
            <a:ext cx="8229600" cy="62316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Hardware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6039C44-CFD0-460D-89F9-580AD9D9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890" y="1898490"/>
            <a:ext cx="12189899" cy="274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Pentium IV Processor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4 GB RAM (min)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20 GB HDD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Standard Keyboard, Mouse, SVGA Monitor</a:t>
            </a:r>
          </a:p>
        </p:txBody>
      </p:sp>
    </p:spTree>
    <p:extLst>
      <p:ext uri="{BB962C8B-B14F-4D97-AF65-F5344CB8AC3E}">
        <p14:creationId xmlns:p14="http://schemas.microsoft.com/office/powerpoint/2010/main" val="8690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F71AA3-ADBE-4182-954E-0BFA288E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4" y="665546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5691F-97FD-4CC3-ACE7-16E7E250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217" y="1367404"/>
            <a:ext cx="4261186" cy="55613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59DBEF-0EFC-457D-B4E4-1B514DDE9B57}"/>
              </a:ext>
            </a:extLst>
          </p:cNvPr>
          <p:cNvSpPr txBox="1">
            <a:spLocks/>
          </p:cNvSpPr>
          <p:nvPr/>
        </p:nvSpPr>
        <p:spPr>
          <a:xfrm>
            <a:off x="3247973" y="624243"/>
            <a:ext cx="8229600" cy="62267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System Design – System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7B7B3-BAF6-4D2C-9D3A-0E0C40491299}"/>
              </a:ext>
            </a:extLst>
          </p:cNvPr>
          <p:cNvSpPr txBox="1"/>
          <p:nvPr/>
        </p:nvSpPr>
        <p:spPr>
          <a:xfrm>
            <a:off x="3100194" y="1320715"/>
            <a:ext cx="772303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Video Input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Surveillance videos uploaded for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Pre-processing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Frames extracted, resized, and normalized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Feature Extraction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CNN extracts key visual patterns from each frame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Activity Classification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Trained model classifies activities as normal or suspicious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Alert Generation</a:t>
            </a: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: Alerts triggered for suspicious activity (e.g., fire, fight, theft)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Supports real-time, high-accuracy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Garamond" panose="02020404030301010803" pitchFamily="18" charset="0"/>
              </a:rPr>
              <a:t>Handles diverse environments and video quality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B3FEC7-4E5C-44D5-94C1-4ACF735D79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/>
          <a:stretch/>
        </p:blipFill>
        <p:spPr>
          <a:xfrm>
            <a:off x="3638069" y="877480"/>
            <a:ext cx="6770255" cy="4226701"/>
          </a:xfrm>
          <a:prstGeom prst="rect">
            <a:avLst/>
          </a:prstGeom>
          <a:blipFill>
            <a:blip r:embed="rId6">
              <a:alphaModFix amt="77000"/>
            </a:blip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613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3E31-2ED2-4776-931E-4A116C5A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14" y="657895"/>
            <a:ext cx="9236599" cy="619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68A79-6202-429C-91B3-75104F90B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95" y="1255645"/>
            <a:ext cx="4133850" cy="5486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571002-974E-4E38-8C3E-CBBF9EB6534B}"/>
              </a:ext>
            </a:extLst>
          </p:cNvPr>
          <p:cNvSpPr txBox="1">
            <a:spLocks/>
          </p:cNvSpPr>
          <p:nvPr/>
        </p:nvSpPr>
        <p:spPr>
          <a:xfrm>
            <a:off x="3164846" y="691345"/>
            <a:ext cx="8229600" cy="6052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System Design – UML Diagrams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1C4896-E1A8-4544-9BEB-DDCC29F0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04"/>
          <a:stretch/>
        </p:blipFill>
        <p:spPr>
          <a:xfrm>
            <a:off x="3145782" y="1486647"/>
            <a:ext cx="3583498" cy="3443982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85B0C9-F4F9-489C-AD4E-E5309BF185F3}"/>
              </a:ext>
            </a:extLst>
          </p:cNvPr>
          <p:cNvCxnSpPr/>
          <p:nvPr/>
        </p:nvCxnSpPr>
        <p:spPr>
          <a:xfrm>
            <a:off x="7287490" y="1395758"/>
            <a:ext cx="0" cy="36572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DA0C9E-3FE6-4293-98FD-54D254F8E4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5"/>
          <a:stretch/>
        </p:blipFill>
        <p:spPr>
          <a:xfrm>
            <a:off x="7730008" y="1502863"/>
            <a:ext cx="3583498" cy="3319203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94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4 L 0.71446 0.0041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16" y="4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39 L -0.19011 -0.000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547</TotalTime>
  <Words>1199</Words>
  <Application>Microsoft Office PowerPoint</Application>
  <PresentationFormat>Widescreen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Bahnschrift Condensed</vt:lpstr>
      <vt:lpstr>Bradley Hand ITC</vt:lpstr>
      <vt:lpstr>Cambria</vt:lpstr>
      <vt:lpstr>Garamond</vt:lpstr>
      <vt:lpstr>Lucida Sans Typewriter</vt:lpstr>
      <vt:lpstr>Rockwell</vt:lpstr>
      <vt:lpstr>Times New Roman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yaseen</dc:creator>
  <cp:lastModifiedBy>shaik yaseen</cp:lastModifiedBy>
  <cp:revision>59</cp:revision>
  <dcterms:created xsi:type="dcterms:W3CDTF">2025-04-13T05:45:25Z</dcterms:created>
  <dcterms:modified xsi:type="dcterms:W3CDTF">2025-04-15T02:33:20Z</dcterms:modified>
</cp:coreProperties>
</file>